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4" r:id="rId19"/>
    <p:sldId id="295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305" r:id="rId33"/>
    <p:sldId id="306" r:id="rId34"/>
    <p:sldId id="285" r:id="rId35"/>
    <p:sldId id="307" r:id="rId36"/>
    <p:sldId id="288" r:id="rId37"/>
    <p:sldId id="286" r:id="rId38"/>
    <p:sldId id="287" r:id="rId39"/>
    <p:sldId id="308" r:id="rId40"/>
    <p:sldId id="289" r:id="rId41"/>
    <p:sldId id="310" r:id="rId42"/>
    <p:sldId id="290" r:id="rId43"/>
    <p:sldId id="291" r:id="rId44"/>
    <p:sldId id="292" r:id="rId45"/>
    <p:sldId id="293" r:id="rId46"/>
  </p:sldIdLst>
  <p:sldSz cx="14630400" cy="8229600"/>
  <p:notesSz cx="8229600" cy="14630400"/>
  <p:embeddedFontLst>
    <p:embeddedFont>
      <p:font typeface="Noto Sans KR" panose="020B0200000000000000" pitchFamily="50" charset="-127"/>
      <p:regular r:id="rId48"/>
      <p:bold r:id="rId49"/>
    </p:embeddedFont>
    <p:embeddedFont>
      <p:font typeface="휴먼둥근헤드라인" panose="02030504000101010101" pitchFamily="18" charset="-127"/>
      <p:regular r:id="rId50"/>
    </p:embeddedFont>
    <p:embeddedFont>
      <p:font typeface="Crimson Pro Semi Bold" panose="020B0600000101010101" charset="0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227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69118"/>
            <a:ext cx="1360884" cy="4677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2770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150FE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Fin:D</a:t>
            </a:r>
            <a:endParaRPr lang="en-US" sz="4450" b="1" dirty="0"/>
          </a:p>
        </p:txBody>
      </p:sp>
      <p:sp>
        <p:nvSpPr>
          <p:cNvPr id="5" name="Text 1"/>
          <p:cNvSpPr/>
          <p:nvPr/>
        </p:nvSpPr>
        <p:spPr>
          <a:xfrm>
            <a:off x="793790" y="432601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누구나 쉽고 간편하게 만나는 </a:t>
            </a:r>
            <a:r>
              <a:rPr lang="en-US" sz="2200" b="1" dirty="0">
                <a:solidFill>
                  <a:srgbClr val="2150F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맞춤형 금융 솔루션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50346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복잡한 금융의 세계에서 길을 잃은 사회초년생들을 위해, Finance와 Find를 결합한 'Fin:D'가 당신의 자산 관리 파트너가 되어드립니다.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5C98729-D48F-486D-1645-76C9118A1F0B}"/>
              </a:ext>
            </a:extLst>
          </p:cNvPr>
          <p:cNvSpPr/>
          <p:nvPr/>
        </p:nvSpPr>
        <p:spPr>
          <a:xfrm>
            <a:off x="793789" y="62966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b="1" dirty="0" err="1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부울경</a:t>
            </a:r>
            <a:r>
              <a:rPr lang="ko-KR" altLang="en-US" sz="175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</a:t>
            </a:r>
            <a:r>
              <a:rPr lang="en-US" altLang="ko-KR" sz="175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1</a:t>
            </a:r>
            <a:r>
              <a:rPr lang="ko-KR" altLang="en-US" sz="175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반 </a:t>
            </a:r>
            <a:r>
              <a:rPr lang="en-US" altLang="ko-KR" sz="175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10</a:t>
            </a:r>
            <a:r>
              <a:rPr lang="ko-KR" altLang="en-US" sz="175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팀 </a:t>
            </a:r>
            <a:endParaRPr lang="en-US" altLang="ko-KR" sz="1750" b="1" dirty="0">
              <a:solidFill>
                <a:srgbClr val="4C4C4D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Heeb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175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김승철</a:t>
            </a:r>
            <a:r>
              <a:rPr lang="en-US" altLang="ko-KR" sz="175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, </a:t>
            </a:r>
            <a:r>
              <a:rPr lang="ko-KR" altLang="en-US" sz="175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김미성</a:t>
            </a:r>
            <a:endParaRPr lang="en-US" sz="175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9346" y="376595"/>
            <a:ext cx="3901321" cy="428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Fin:D의 비전: 끊임없는 성장</a:t>
            </a:r>
            <a:endParaRPr lang="en-US" sz="26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9346" y="1010007"/>
            <a:ext cx="6043970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당신의 금융, 무한한 가능성으로</a:t>
            </a:r>
            <a:endParaRPr lang="en-US" sz="3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479346" y="1806059"/>
            <a:ext cx="1367170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Fin:D는 단순한 금융 앱을 넘어, 사용자 생애 주기에 맞춰 진화하는 금융 파트너가 될 것입니다. 개인의 성장을 지원하고, 금융의 미래를 선도하는 플랫폼으로 자리매김합니다.</a:t>
            </a:r>
            <a:endParaRPr lang="en-US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55" y="2179201"/>
            <a:ext cx="13069491" cy="51236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3292" y="2430474"/>
            <a:ext cx="2392503" cy="384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개인 맞춤 솔루션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144368" y="2430474"/>
            <a:ext cx="2392503" cy="384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데이터 기반 예측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144368" y="6666913"/>
            <a:ext cx="2392503" cy="384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유연한 적응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93292" y="6666913"/>
            <a:ext cx="2392503" cy="384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커뮤니티 강화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9" name="그림 28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7C71B5-4F94-D0E8-88C7-DEFEE3200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7"/>
          <p:cNvSpPr/>
          <p:nvPr/>
        </p:nvSpPr>
        <p:spPr>
          <a:xfrm>
            <a:off x="479346" y="3501333"/>
            <a:ext cx="4465915" cy="1555909"/>
          </a:xfrm>
          <a:prstGeom prst="roundRect">
            <a:avLst>
              <a:gd name="adj" fmla="val 132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1"/>
          <p:cNvSpPr/>
          <p:nvPr/>
        </p:nvSpPr>
        <p:spPr>
          <a:xfrm>
            <a:off x="5082183" y="3501333"/>
            <a:ext cx="4465915" cy="1555909"/>
          </a:xfrm>
          <a:prstGeom prst="roundRect">
            <a:avLst>
              <a:gd name="adj" fmla="val 132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5"/>
          <p:cNvSpPr/>
          <p:nvPr/>
        </p:nvSpPr>
        <p:spPr>
          <a:xfrm>
            <a:off x="9685020" y="3501333"/>
            <a:ext cx="4465915" cy="1555909"/>
          </a:xfrm>
          <a:prstGeom prst="roundRect">
            <a:avLst>
              <a:gd name="adj" fmla="val 132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821711" y="3648530"/>
            <a:ext cx="410885" cy="410885"/>
          </a:xfrm>
          <a:prstGeom prst="roundRect">
            <a:avLst>
              <a:gd name="adj" fmla="val 2225217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701" y="3761521"/>
            <a:ext cx="184904" cy="18490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21711" y="4196337"/>
            <a:ext cx="1712119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개인 맞춤형 진화</a:t>
            </a:r>
            <a:endParaRPr 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821711" y="4492445"/>
            <a:ext cx="4192072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사용자의 변화하는 삶의 단계와 금융 목표에 맞춰 지속적으로 솔루션을 제공합니다.</a:t>
            </a:r>
            <a:endParaRPr lang="en-US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5424548" y="3648530"/>
            <a:ext cx="410885" cy="410885"/>
          </a:xfrm>
          <a:prstGeom prst="roundRect">
            <a:avLst>
              <a:gd name="adj" fmla="val 2225217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7538" y="3761521"/>
            <a:ext cx="184904" cy="18490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424548" y="4196337"/>
            <a:ext cx="1712119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데이터 기반 혁신</a:t>
            </a:r>
            <a:endParaRPr 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5424548" y="4492445"/>
            <a:ext cx="4192072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최신 기술과 방대한 데이터를 활용하여 예측 불가능한 시장에서도 최적의 길을 안내합니다.</a:t>
            </a:r>
            <a:endParaRPr lang="en-US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Shape 16"/>
          <p:cNvSpPr/>
          <p:nvPr/>
        </p:nvSpPr>
        <p:spPr>
          <a:xfrm>
            <a:off x="10027385" y="3648530"/>
            <a:ext cx="410885" cy="410885"/>
          </a:xfrm>
          <a:prstGeom prst="roundRect">
            <a:avLst>
              <a:gd name="adj" fmla="val 2225217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0375" y="3761521"/>
            <a:ext cx="184904" cy="184904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027385" y="4196337"/>
            <a:ext cx="1712119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금융 공동체 확장</a:t>
            </a:r>
            <a:endParaRPr 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10027385" y="4492445"/>
            <a:ext cx="4192072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함께 배우고 성장하는 커뮤니티를 통해 정보의 비대칭을 해소하고 지혜를 나눕니다.</a:t>
            </a:r>
            <a:endParaRPr lang="en-US" sz="1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DEE97C-1767-B5A6-C53E-56577CBDF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58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E2648F-5CAF-5FB7-7C96-B6A5E065AC3E}"/>
              </a:ext>
            </a:extLst>
          </p:cNvPr>
          <p:cNvSpPr txBox="1"/>
          <p:nvPr/>
        </p:nvSpPr>
        <p:spPr>
          <a:xfrm>
            <a:off x="1623317" y="3760857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Fin:D</a:t>
            </a:r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서비스 시연</a:t>
            </a:r>
          </a:p>
        </p:txBody>
      </p:sp>
      <p:pic>
        <p:nvPicPr>
          <p:cNvPr id="3" name="그림 2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BF1AED-96F4-3F92-0F6A-63008C98F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5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817C32-D04E-FC44-8C83-BE196D3AEDAB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메인 페이지 접속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스크린샷, 소프트웨어, 운영 체제이(가) 표시된 사진">
            <a:extLst>
              <a:ext uri="{FF2B5EF4-FFF2-40B4-BE49-F238E27FC236}">
                <a16:creationId xmlns:a16="http://schemas.microsoft.com/office/drawing/2014/main" id="{EA935B1F-64AB-0746-9461-B0199563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1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34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7CFF7-EBB7-572F-638F-33566D2B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4A4E8-468F-E6DD-A39F-155797CC7AB7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메인 페이지 접속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/>
              <a:t>금융 관련 뉴스 및 계산기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소프트웨어, 컴퓨터 아이콘, 스크린샷이(가) 표시된 사진">
            <a:extLst>
              <a:ext uri="{FF2B5EF4-FFF2-40B4-BE49-F238E27FC236}">
                <a16:creationId xmlns:a16="http://schemas.microsoft.com/office/drawing/2014/main" id="{97970194-C513-E9E8-7A7F-0C2BBD81F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6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AAE66-4280-8BF4-F895-A0FBFEB4B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C510D-1CC9-1985-F1C1-267B09B4E01A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소셜 로그인 </a:t>
            </a:r>
            <a:r>
              <a:rPr lang="en-US" altLang="ko-KR" sz="4000" b="1" dirty="0">
                <a:effectLst/>
              </a:rPr>
              <a:t>(Google OAuth)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소프트웨어, 컴퓨터 아이콘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A7A3CB-7154-42DD-86F0-AB0BA3CB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52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EA66F-A34F-F071-FA92-1587921B4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7895B2-07E3-2838-CAE9-84646084469D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일반 회원가입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0B6B45-8CB9-B952-60D5-10CC298F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2" y="2179804"/>
            <a:ext cx="4734586" cy="1057423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4F79E6-3515-0C9D-B411-A861B56D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38" y="1776742"/>
            <a:ext cx="5344271" cy="5992061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DD70F0-6D04-B11D-676B-E22DE2FC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62" y="5273746"/>
            <a:ext cx="4791744" cy="2172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9C2FF-A159-577A-B777-BDFF870F3370}"/>
              </a:ext>
            </a:extLst>
          </p:cNvPr>
          <p:cNvSpPr txBox="1"/>
          <p:nvPr/>
        </p:nvSpPr>
        <p:spPr>
          <a:xfrm>
            <a:off x="0" y="1593221"/>
            <a:ext cx="53442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+mn-ea"/>
              </a:rPr>
              <a:t>아이디 중복일 경우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63BCE-06AA-8D88-4392-2C67D3002280}"/>
              </a:ext>
            </a:extLst>
          </p:cNvPr>
          <p:cNvSpPr txBox="1"/>
          <p:nvPr/>
        </p:nvSpPr>
        <p:spPr>
          <a:xfrm>
            <a:off x="-120101" y="4027251"/>
            <a:ext cx="534427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+mn-ea"/>
              </a:rPr>
              <a:t>비밀번호 형식 불일치 또는 </a:t>
            </a:r>
            <a:endParaRPr lang="en-US" altLang="ko-KR" sz="2500" dirty="0">
              <a:latin typeface="+mn-ea"/>
            </a:endParaRPr>
          </a:p>
          <a:p>
            <a:pPr algn="ctr"/>
            <a:r>
              <a:rPr lang="ko-KR" altLang="en-US" sz="2500" dirty="0">
                <a:latin typeface="+mn-ea"/>
              </a:rPr>
              <a:t>비밀번호를 동일하게 입력하지 </a:t>
            </a:r>
            <a:endParaRPr lang="en-US" altLang="ko-KR" sz="2500" dirty="0">
              <a:latin typeface="+mn-ea"/>
            </a:endParaRPr>
          </a:p>
          <a:p>
            <a:pPr algn="ctr"/>
            <a:r>
              <a:rPr lang="ko-KR" altLang="en-US" sz="2500" dirty="0" err="1">
                <a:latin typeface="+mn-ea"/>
              </a:rPr>
              <a:t>않을경우</a:t>
            </a:r>
            <a:endParaRPr lang="ko-KR" altLang="en-US" sz="25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D5364C-C24A-1874-4657-0627ADDF18C1}"/>
              </a:ext>
            </a:extLst>
          </p:cNvPr>
          <p:cNvSpPr txBox="1"/>
          <p:nvPr/>
        </p:nvSpPr>
        <p:spPr>
          <a:xfrm>
            <a:off x="7038939" y="1538215"/>
            <a:ext cx="53442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+mn-ea"/>
              </a:rPr>
              <a:t>정상적으로 진행될 경우</a:t>
            </a:r>
          </a:p>
        </p:txBody>
      </p:sp>
      <p:pic>
        <p:nvPicPr>
          <p:cNvPr id="14" name="그림 13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4FDF5E-2DB1-DDDD-F53F-990973A5C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02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D62A6-F71B-3E99-A6DE-3CDAE2CC4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D05EC9-9A46-D1FD-5958-F856BDB94D94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일반 회원가입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A4ACA4-DD59-3446-FC83-45B8D8CD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20" y="789537"/>
            <a:ext cx="5268060" cy="7440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C9930-36A8-F1C5-EB20-7642E30937F8}"/>
              </a:ext>
            </a:extLst>
          </p:cNvPr>
          <p:cNvSpPr txBox="1"/>
          <p:nvPr/>
        </p:nvSpPr>
        <p:spPr>
          <a:xfrm>
            <a:off x="3502307" y="3884404"/>
            <a:ext cx="11794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아래 </a:t>
            </a:r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선택란은</a:t>
            </a: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 금융 상품 추천 시 활용</a:t>
            </a:r>
          </a:p>
        </p:txBody>
      </p:sp>
      <p:pic>
        <p:nvPicPr>
          <p:cNvPr id="8" name="그림 7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722256-B516-25D3-6D40-556A16F0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1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266BB-093B-ADC5-3D44-D803CC4A7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4B873-0157-4ACD-3896-B8304ED21C8F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회원 탈퇴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소셜 로그인 유저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958782-15A9-E733-54B4-5FA35DFF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1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1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0DDB0-2303-D824-9165-1263A0CCB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E9BD08-8560-6DE6-C452-878113CB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2" y="1801001"/>
            <a:ext cx="4467849" cy="3810532"/>
          </a:xfrm>
          <a:prstGeom prst="rect">
            <a:avLst/>
          </a:prstGeom>
        </p:spPr>
      </p:pic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5C38AA-DD90-BA0C-5557-0299443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197" y="1352189"/>
            <a:ext cx="4344006" cy="1695687"/>
          </a:xfrm>
          <a:prstGeom prst="rect">
            <a:avLst/>
          </a:prstGeom>
        </p:spPr>
      </p:pic>
      <p:pic>
        <p:nvPicPr>
          <p:cNvPr id="8" name="그림 7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524F51-88A3-A4B5-1122-7307EE344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828" y="3047876"/>
            <a:ext cx="4477375" cy="1752845"/>
          </a:xfrm>
          <a:prstGeom prst="rect">
            <a:avLst/>
          </a:prstGeom>
        </p:spPr>
      </p:pic>
      <p:pic>
        <p:nvPicPr>
          <p:cNvPr id="10" name="그림 9" descr="텍스트, 스크린샷, 폰트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F058C3-D92E-257B-0207-11E2D1130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696" y="4743563"/>
            <a:ext cx="4391638" cy="1486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B725A4-F9E6-F376-AEE6-61C5C2F685E6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회원 탈퇴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/>
              <a:t>일반</a:t>
            </a:r>
            <a:r>
              <a:rPr lang="ko-KR" altLang="en-US" sz="4000" b="1" dirty="0">
                <a:effectLst/>
              </a:rPr>
              <a:t> 로그인 유저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3087C-EBA5-F3CA-9BC0-FD4CA84D357A}"/>
              </a:ext>
            </a:extLst>
          </p:cNvPr>
          <p:cNvSpPr txBox="1"/>
          <p:nvPr/>
        </p:nvSpPr>
        <p:spPr>
          <a:xfrm>
            <a:off x="9944100" y="1801001"/>
            <a:ext cx="39052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비밀번호가 맞을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2F05D-F7B2-8429-B465-834E708167C7}"/>
              </a:ext>
            </a:extLst>
          </p:cNvPr>
          <p:cNvSpPr txBox="1"/>
          <p:nvPr/>
        </p:nvSpPr>
        <p:spPr>
          <a:xfrm>
            <a:off x="9944100" y="3732692"/>
            <a:ext cx="39052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정상 탈퇴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6F268-5BF9-ED61-A62E-4138A5570A81}"/>
              </a:ext>
            </a:extLst>
          </p:cNvPr>
          <p:cNvSpPr txBox="1"/>
          <p:nvPr/>
        </p:nvSpPr>
        <p:spPr>
          <a:xfrm>
            <a:off x="10029181" y="5294293"/>
            <a:ext cx="39052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탈퇴 취소 이후 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마이페이지로 렌더링</a:t>
            </a:r>
          </a:p>
        </p:txBody>
      </p:sp>
      <p:pic>
        <p:nvPicPr>
          <p:cNvPr id="15" name="그림 14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D39F76-E05E-3518-0363-58777E8AF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41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29472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User Onboarding: 혁신적인 접근성</a:t>
            </a:r>
            <a:endParaRPr lang="en-US" sz="4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89583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1초 만에 시작하는 금융 생활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복잡한 가입 절차는 금융의 진입 장벽입니다. Fin:D는 사용자 경험을 최우선으로 설계되었습니다.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1638" y="31002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Google OAuth 2.0:</a:t>
            </a:r>
            <a:r>
              <a:rPr lang="en-US" sz="16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번거로운 인증 없이 소셜 계정으로 즉시 로그인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1638" y="35023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스마트 데이터 수집:</a:t>
            </a:r>
            <a:r>
              <a:rPr lang="en-US" sz="16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연령, 자산, 연봉 등 필수 정보만 효율적으로 구성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21638" y="390441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보안 세션 관리:</a:t>
            </a:r>
            <a:r>
              <a:rPr lang="en-US" sz="16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실시간 세션 타이머로 안전한 금융 환경 조성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  <p:pic>
        <p:nvPicPr>
          <p:cNvPr id="11" name="그림 10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905151-8D05-C5AA-D24F-FF4CBF3ED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382678" y="6846863"/>
            <a:ext cx="1781424" cy="7140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C072C-5311-E665-9BEF-C6DC8B649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A7F9ED-2917-2A5F-B222-B4B3EB0322F9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금융 성향 설문 조사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35C771-C644-8486-BD89-5F79D7F5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6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BEEDD-844C-2F98-6A57-D6CE075A5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4A4BD-3539-C6DB-1BC4-5433123570DC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추천 결과 확인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소프트웨어, 웹 페이지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4563E2-0BA1-EC01-7502-763C19B3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940"/>
            <a:ext cx="14630400" cy="4617720"/>
          </a:xfrm>
          <a:prstGeom prst="rect">
            <a:avLst/>
          </a:prstGeom>
        </p:spPr>
      </p:pic>
      <p:pic>
        <p:nvPicPr>
          <p:cNvPr id="5" name="그림 4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7FF041-4FFB-1234-F0CE-803101C50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4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F04A8-3FC2-905A-7CAE-8E5B1E388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54E82-081A-FE91-B4DC-2A64FCF67DA8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추천 결과 확인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결과 기반 금융 상품 추천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소프트웨어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70D867-6BC3-D206-5519-F648FF5B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200"/>
            <a:ext cx="14630400" cy="554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3A6E73-662C-5466-70D4-EC80B004F56D}"/>
              </a:ext>
            </a:extLst>
          </p:cNvPr>
          <p:cNvSpPr txBox="1"/>
          <p:nvPr/>
        </p:nvSpPr>
        <p:spPr>
          <a:xfrm>
            <a:off x="1417834" y="7025763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/>
              </a:rPr>
              <a:t>콘텐츠 기반 필터링 </a:t>
            </a:r>
            <a:r>
              <a:rPr lang="en-US" altLang="ko-KR" sz="2000" b="1" dirty="0">
                <a:effectLst/>
              </a:rPr>
              <a:t>(Content-Based Filtering) </a:t>
            </a:r>
            <a:r>
              <a:rPr lang="ko-KR" altLang="en-US" sz="2000" b="1" dirty="0">
                <a:effectLst/>
              </a:rPr>
              <a:t>알고리즘</a:t>
            </a:r>
            <a:endParaRPr lang="en-US" altLang="ko-KR" sz="2000" b="1" dirty="0">
              <a:effectLst/>
            </a:endParaRPr>
          </a:p>
          <a:p>
            <a:pPr algn="ctr"/>
            <a:r>
              <a:rPr lang="ko-KR" altLang="en-US" sz="2000" b="1" dirty="0">
                <a:latin typeface="+mn-ea"/>
              </a:rPr>
              <a:t>룰 기반 전문가 시스템 </a:t>
            </a:r>
            <a:r>
              <a:rPr lang="en-US" altLang="ko-KR" sz="2000" b="1" dirty="0">
                <a:latin typeface="+mn-ea"/>
              </a:rPr>
              <a:t>(Rule-Based Expert System) </a:t>
            </a:r>
            <a:r>
              <a:rPr lang="ko-KR" altLang="en-US" sz="2000" b="1" dirty="0">
                <a:latin typeface="+mn-ea"/>
              </a:rPr>
              <a:t>활용</a:t>
            </a:r>
          </a:p>
        </p:txBody>
      </p:sp>
      <p:pic>
        <p:nvPicPr>
          <p:cNvPr id="6" name="그림 5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34E927-BFDB-CD1D-847A-9FE0D896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1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EF332-2958-3584-6F67-15B3970E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FCB7AF-C6A3-5880-093C-40578C3CA8E8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effectLst/>
              </a:rPr>
              <a:t>AI </a:t>
            </a:r>
            <a:r>
              <a:rPr lang="ko-KR" altLang="en-US" sz="4000" b="1" dirty="0">
                <a:effectLst/>
              </a:rPr>
              <a:t>금융 </a:t>
            </a:r>
            <a:r>
              <a:rPr lang="ko-KR" altLang="en-US" sz="4000" b="1" dirty="0" err="1">
                <a:effectLst/>
              </a:rPr>
              <a:t>어드바이저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소프트웨어, 컴퓨터 아이콘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BAEAE6-5564-66BB-61F2-726CDAF5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10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21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47852-FFDB-230B-912B-24B4968D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CB56D1-A429-241B-0C38-E8B21DB68E42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effectLst/>
              </a:rPr>
              <a:t>AI </a:t>
            </a:r>
            <a:r>
              <a:rPr lang="ko-KR" altLang="en-US" sz="4000" b="1" dirty="0">
                <a:effectLst/>
              </a:rPr>
              <a:t>금융 </a:t>
            </a:r>
            <a:r>
              <a:rPr lang="ko-KR" altLang="en-US" sz="4000" b="1" dirty="0" err="1">
                <a:effectLst/>
              </a:rPr>
              <a:t>어드바이저</a:t>
            </a:r>
            <a:r>
              <a:rPr lang="ko-KR" altLang="en-US" sz="4000" b="1" dirty="0">
                <a:effectLst/>
              </a:rPr>
              <a:t>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답변 대기 및 답변 결과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전자제품, 텍스트, 휴대 전화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D02C7E-9070-9A0B-4861-C2C203E0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884799"/>
            <a:ext cx="3753374" cy="7363853"/>
          </a:xfrm>
          <a:prstGeom prst="rect">
            <a:avLst/>
          </a:prstGeom>
        </p:spPr>
      </p:pic>
      <p:pic>
        <p:nvPicPr>
          <p:cNvPr id="6" name="그림 5" descr="텍스트, 스크린샷, 휴대 전화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5ACF2B-E9CF-81DB-7B71-061CC223F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597" y="884799"/>
            <a:ext cx="3724795" cy="7325747"/>
          </a:xfrm>
          <a:prstGeom prst="rect">
            <a:avLst/>
          </a:prstGeom>
        </p:spPr>
      </p:pic>
      <p:pic>
        <p:nvPicPr>
          <p:cNvPr id="7" name="그림 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83F6FA-9B47-7531-18FB-4F4A98023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2391" y="7418303"/>
            <a:ext cx="1666905" cy="7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6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BDBFB-28C2-245A-0CB0-CF96B761B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EB2B8-2CD8-72A0-6C30-6EB9AD6EB538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적금 계산기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E55E12-EB06-15E8-3163-65208FBA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329" y="954981"/>
            <a:ext cx="3343742" cy="6897063"/>
          </a:xfrm>
          <a:prstGeom prst="rect">
            <a:avLst/>
          </a:prstGeom>
        </p:spPr>
      </p:pic>
      <p:pic>
        <p:nvPicPr>
          <p:cNvPr id="5" name="그림 4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538533-6766-5048-F291-BC0C5F52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30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891E5-03D2-706E-AF76-60A897CA1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4C9E36-38B8-3A26-C7DA-BC2602C2CC4A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effectLst/>
              </a:rPr>
              <a:t>예적금</a:t>
            </a:r>
            <a:r>
              <a:rPr lang="ko-KR" altLang="en-US" sz="4000" b="1" dirty="0">
                <a:effectLst/>
              </a:rPr>
              <a:t> 조회 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C19727-EC5E-558C-16AB-986992D3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1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06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BE718-529E-735E-E05C-19623BAF1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2B6A6-CECF-8C35-FD4E-6B6F49429F9B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effectLst/>
              </a:rPr>
              <a:t>예적금</a:t>
            </a:r>
            <a:r>
              <a:rPr lang="ko-KR" altLang="en-US" sz="4000" b="1" dirty="0">
                <a:effectLst/>
              </a:rPr>
              <a:t> 상세 페이지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E65292-1DDE-E03D-23AC-F5C3A527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8248650" cy="7388919"/>
          </a:xfrm>
          <a:prstGeom prst="rect">
            <a:avLst/>
          </a:prstGeom>
        </p:spPr>
      </p:pic>
      <p:pic>
        <p:nvPicPr>
          <p:cNvPr id="6" name="그림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87F83B-5B9A-3126-046E-1482449C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0" y="954981"/>
            <a:ext cx="6381750" cy="71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04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AFF93-419D-6D69-36EA-DB911CB84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B1607-5645-AED6-7B2F-581C646E7527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포트폴리오 담기 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소프트웨어, 컴퓨터 아이콘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C6E938-3CE1-B6DD-26D7-602584C1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97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AC6C0-1CAB-5A8C-C098-606A97025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8B36F-87C0-CD01-4A67-8A8D433BEF8C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현물 상품 시각화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금</a:t>
            </a:r>
            <a:r>
              <a:rPr lang="en-US" altLang="ko-KR" sz="4000" b="1" dirty="0">
                <a:effectLst/>
              </a:rPr>
              <a:t>(Gold)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87E63B-F193-F6EE-F0E8-C2834EAF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0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8943"/>
            <a:ext cx="98118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Data Profiling: 나보다 나를 더 잘 아는 추천</a:t>
            </a:r>
            <a:endParaRPr lang="en-US" sz="44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1813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단순한 상품 나열이 아닙니다. 정교한 알고리즘이 당신의 금융 성향을 분석합니다.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799403"/>
            <a:ext cx="4196358" cy="2411254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824270" y="3829883"/>
            <a:ext cx="4135398" cy="68044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999905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737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금융 성향 설문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1084" y="52275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자산 상황과 투자 목표를 파악하기 위한 정밀 프로파일링을 실시합니다.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6962" y="3799403"/>
            <a:ext cx="4196358" cy="2411254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5247442" y="3829883"/>
            <a:ext cx="4135398" cy="68044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999905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737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콘텐츠 기반 필터링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474256" y="52275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수집된 데이터를 바탕으로 유저와 유사한 그룹의 선호도를 분석합니다.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40133" y="3799403"/>
            <a:ext cx="4196358" cy="2411254"/>
          </a:xfrm>
          <a:prstGeom prst="roundRect">
            <a:avLst>
              <a:gd name="adj" fmla="val 141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1"/>
          <p:cNvSpPr/>
          <p:nvPr/>
        </p:nvSpPr>
        <p:spPr>
          <a:xfrm>
            <a:off x="9670613" y="3829883"/>
            <a:ext cx="4135398" cy="68044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999905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4737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최적 상품 매칭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97427" y="52275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수많은 데이터 중 당신에게 가장 높은 수익과 안정성을 줄 상품을 선별합니다.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9" name="그림 18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1C5110-F69E-8D72-ED86-3C86E5BD88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D427-CF16-D18B-4951-D660A7636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5745D2-F507-A2F9-C3D8-96E47C930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274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CC6601-2F3B-3C1D-C665-2A685627838A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현물 상품 시각화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은</a:t>
            </a:r>
            <a:r>
              <a:rPr lang="en-US" altLang="ko-KR" sz="4000" b="1" dirty="0">
                <a:effectLst/>
              </a:rPr>
              <a:t>(Silver)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896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6046-FB7F-BA55-5BFE-67B9F041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F57FA6-2D19-5F7B-7ACC-46776B77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274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710BD-D332-848C-37D7-B3A0E5907302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금융 관련 소식 </a:t>
            </a:r>
            <a:r>
              <a:rPr lang="en-US" altLang="ko-KR" sz="4000" b="1" dirty="0">
                <a:effectLst/>
              </a:rPr>
              <a:t>- </a:t>
            </a:r>
            <a:r>
              <a:rPr lang="ko-KR" altLang="en-US" sz="4000" b="1" dirty="0">
                <a:effectLst/>
              </a:rPr>
              <a:t>동영상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757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58554E-329C-5191-9A8C-8C086215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787"/>
            <a:ext cx="14630400" cy="7150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3B3D6-C447-2665-44E9-6FB1A6C8CACB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금융 관련 소식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동영상 상세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719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478254-100A-08A7-5435-60967639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945"/>
            <a:ext cx="14630400" cy="7228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927B9-2DB0-951C-243C-BC5D53291897}"/>
              </a:ext>
            </a:extLst>
          </p:cNvPr>
          <p:cNvSpPr txBox="1"/>
          <p:nvPr/>
        </p:nvSpPr>
        <p:spPr>
          <a:xfrm>
            <a:off x="1315092" y="15846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금융 관련 소식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동영상 상세 설명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105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5ECEF-15B7-D6E4-785B-26A260603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EE0BD0-54CF-A5BF-0FDA-C7BE14FAE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1"/>
            <a:ext cx="14630400" cy="7274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3D604-C380-08A6-7C62-356A70184D3C}"/>
              </a:ext>
            </a:extLst>
          </p:cNvPr>
          <p:cNvSpPr txBox="1"/>
          <p:nvPr/>
        </p:nvSpPr>
        <p:spPr>
          <a:xfrm>
            <a:off x="3486150" y="247095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effectLst/>
                <a:latin typeface="+mj-ea"/>
                <a:ea typeface="+mj-ea"/>
              </a:rPr>
              <a:t>금융 관련 소식 </a:t>
            </a:r>
            <a:r>
              <a:rPr lang="en-US" altLang="ko-KR" sz="4000" b="1" dirty="0">
                <a:effectLst/>
                <a:latin typeface="+mj-ea"/>
                <a:ea typeface="+mj-ea"/>
              </a:rPr>
              <a:t>- </a:t>
            </a:r>
            <a:r>
              <a:rPr lang="ko-KR" altLang="en-US" sz="4000" b="1" dirty="0">
                <a:effectLst/>
                <a:latin typeface="+mj-ea"/>
                <a:ea typeface="+mj-ea"/>
              </a:rPr>
              <a:t>뉴스</a:t>
            </a:r>
            <a:endParaRPr lang="ko-KR" altLang="en-US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2390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컴퓨터 아이콘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FD5969-685E-519B-4017-2C1DC15C9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754"/>
            <a:ext cx="14630400" cy="7376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C20FDE-AF3E-CAA0-5C37-7A9DA4DC6F4D}"/>
              </a:ext>
            </a:extLst>
          </p:cNvPr>
          <p:cNvSpPr txBox="1"/>
          <p:nvPr/>
        </p:nvSpPr>
        <p:spPr>
          <a:xfrm>
            <a:off x="3486150" y="144868"/>
            <a:ext cx="77435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effectLst/>
                <a:latin typeface="+mj-ea"/>
                <a:ea typeface="+mj-ea"/>
              </a:rPr>
              <a:t>금융 관련 소식 </a:t>
            </a:r>
            <a:r>
              <a:rPr lang="en-US" altLang="ko-KR" sz="4000" b="1" dirty="0">
                <a:effectLst/>
                <a:latin typeface="+mj-ea"/>
                <a:ea typeface="+mj-ea"/>
              </a:rPr>
              <a:t>– </a:t>
            </a:r>
            <a:r>
              <a:rPr lang="ko-KR" altLang="en-US" sz="4000" b="1" dirty="0">
                <a:effectLst/>
                <a:latin typeface="+mj-ea"/>
                <a:ea typeface="+mj-ea"/>
              </a:rPr>
              <a:t>뉴스 상세 접속</a:t>
            </a:r>
            <a:endParaRPr lang="ko-KR" altLang="en-US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1181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30D52-8097-E0E7-6C24-0016D2C1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00E2FF-3BC5-7A7C-D8C4-F7F05458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1"/>
            <a:ext cx="14630400" cy="7274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26E294-15A2-7C2D-1AFD-97F3A80A277D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금융 커뮤니티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게시글 생성</a:t>
            </a:r>
            <a:r>
              <a:rPr lang="en-US" altLang="ko-KR" sz="4000" b="1" dirty="0">
                <a:effectLst/>
              </a:rPr>
              <a:t>(Create)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010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5173-26AA-7610-11EE-DB817019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96D4D1-6E12-FB7F-F885-936BBBADA5D2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금융 커뮤니티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리스트 조회</a:t>
            </a:r>
            <a:r>
              <a:rPr lang="en-US" altLang="ko-KR" sz="4000" b="1" dirty="0">
                <a:effectLst/>
              </a:rPr>
              <a:t>(Read)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0BA5EC-B971-5562-E279-5CF89664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26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5EBE-E0DB-9ACC-ACA6-BECA84C82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17AF82-14D7-CD85-D031-6D5C5128CE7B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금융 커뮤니티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상세</a:t>
            </a:r>
            <a:r>
              <a:rPr lang="en-US" altLang="ko-KR" sz="4000" b="1" dirty="0">
                <a:effectLst/>
              </a:rPr>
              <a:t> </a:t>
            </a:r>
            <a:r>
              <a:rPr lang="ko-KR" altLang="en-US" sz="4000" b="1" dirty="0">
                <a:effectLst/>
              </a:rPr>
              <a:t>조회</a:t>
            </a:r>
            <a:r>
              <a:rPr lang="en-US" altLang="ko-KR" sz="4000" b="1" dirty="0">
                <a:effectLst/>
              </a:rPr>
              <a:t>(Read)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 descr="텍스트, 물,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35A7A1-EF36-858D-1392-A5111243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950"/>
            <a:ext cx="14630400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2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물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D88D69-7549-755D-5762-D9DEAFAB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852"/>
            <a:ext cx="14630400" cy="7335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F023C-352F-2969-17A0-B9CF6071784F}"/>
              </a:ext>
            </a:extLst>
          </p:cNvPr>
          <p:cNvSpPr txBox="1"/>
          <p:nvPr/>
        </p:nvSpPr>
        <p:spPr>
          <a:xfrm>
            <a:off x="1417834" y="185966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금융 커뮤니티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댓글 수정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918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8321040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AI 금융 어드바이저: 24/7 전담 전문가</a:t>
            </a:r>
            <a:endParaRPr lang="en-US" sz="4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OpenAI 기반의 LLM 기술을 활용하여 언제 어디서나 전문적인 상담을 제공합니다.</a:t>
            </a:r>
            <a:endParaRPr lang="en-US" sz="1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0" y="2599015"/>
            <a:ext cx="4906923" cy="490692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31255" y="2599015"/>
            <a:ext cx="7630716" cy="1864876"/>
          </a:xfrm>
          <a:prstGeom prst="roundRect">
            <a:avLst>
              <a:gd name="adj" fmla="val 1783"/>
            </a:avLst>
          </a:prstGeom>
          <a:solidFill>
            <a:srgbClr val="B3C3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949" y="2900243"/>
            <a:ext cx="346353" cy="2770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20997" y="2876074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금융 전문가 페르소나</a:t>
            </a:r>
            <a:endParaRPr lang="en-US" sz="21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7020997" y="3444240"/>
            <a:ext cx="6619280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단순 챗봇이 아닌, 고급 프롬프트 엔지니어링을 통해 실제 자산관리사(FP)의 논조와 지식을 갖추었습니다.</a:t>
            </a:r>
            <a:endParaRPr lang="en-US" sz="1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6231255" y="4713208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 err="1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복잡한</a:t>
            </a: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</a:t>
            </a:r>
            <a:r>
              <a:rPr lang="en-US" sz="1700" dirty="0" err="1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약관과</a:t>
            </a: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</a:t>
            </a:r>
            <a:r>
              <a:rPr lang="en-US" sz="1700" dirty="0" err="1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상품</a:t>
            </a: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</a:t>
            </a:r>
            <a:r>
              <a:rPr lang="en-US" sz="1700" dirty="0" err="1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특성을</a:t>
            </a: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</a:t>
            </a:r>
            <a:r>
              <a:rPr lang="en-US" sz="1700" dirty="0" err="1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인간의</a:t>
            </a: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</a:t>
            </a:r>
            <a:r>
              <a:rPr lang="en-US" sz="1700" dirty="0" err="1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언어로</a:t>
            </a: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</a:t>
            </a:r>
            <a:r>
              <a:rPr lang="en-US" sz="1700" dirty="0" err="1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쉽게</a:t>
            </a: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</a:t>
            </a:r>
            <a:r>
              <a:rPr lang="en-US" sz="1700" dirty="0" err="1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설명</a:t>
            </a:r>
            <a:endParaRPr lang="en-US" sz="1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231255" y="5145405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개인화된 질문에 최적화된 맞춤형 포트폴리오 제언</a:t>
            </a:r>
            <a:endParaRPr lang="en-US" sz="1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231255" y="5577602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실시간 데이터 업데이트를 통한 최신 금융 트렌드 반영</a:t>
            </a:r>
            <a:endParaRPr lang="en-US" sz="1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" name="그림 12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C248C1-2DB7-FA93-2704-A98242631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537A5-95C9-4398-506F-7A6E0643A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72629-B8EF-90D8-ED17-B07EC67FD8B3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금융 커뮤니티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게시글 수정</a:t>
            </a:r>
            <a:r>
              <a:rPr lang="en-US" altLang="ko-KR" sz="4000" b="1" dirty="0">
                <a:effectLst/>
              </a:rPr>
              <a:t>(Update)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AD5EED-24D9-CDD3-56D5-FECE4273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1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71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물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E29948-0B06-C542-7B1F-D857A8E3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919" y="986318"/>
            <a:ext cx="14630400" cy="7243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C1AEA-7849-1ACE-243C-D04EC8E36114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금융 커뮤니티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게시글 수정</a:t>
            </a:r>
            <a:r>
              <a:rPr lang="en-US" altLang="ko-KR" sz="4000" b="1" dirty="0">
                <a:effectLst/>
              </a:rPr>
              <a:t>(Update)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307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341D2-1045-245A-2564-268710F14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07E5B-01FF-940B-C259-5876DAF0816F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금융 커뮤니티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게시글 </a:t>
            </a:r>
            <a:r>
              <a:rPr lang="ko-KR" altLang="en-US" sz="4000" b="1" dirty="0"/>
              <a:t>삭제</a:t>
            </a:r>
            <a:r>
              <a:rPr lang="en-US" altLang="ko-KR" sz="4000" b="1" dirty="0">
                <a:effectLst/>
              </a:rPr>
              <a:t>(Delete)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D3DFC-C3E9-6826-A8CE-E114CC13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276"/>
            <a:ext cx="14630400" cy="1803016"/>
          </a:xfrm>
          <a:prstGeom prst="rect">
            <a:avLst/>
          </a:prstGeom>
        </p:spPr>
      </p:pic>
      <p:pic>
        <p:nvPicPr>
          <p:cNvPr id="6" name="그림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C1974E-D228-6DB9-C2FA-91A205E5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3292"/>
            <a:ext cx="14630400" cy="4014392"/>
          </a:xfrm>
          <a:prstGeom prst="rect">
            <a:avLst/>
          </a:prstGeom>
        </p:spPr>
      </p:pic>
      <p:pic>
        <p:nvPicPr>
          <p:cNvPr id="7" name="그림 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4F97EC-2AB9-50DE-0E1D-6B3884C82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8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B763D-9DFE-18BC-6663-DAD105748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2F1501-B721-5F2B-5749-FA03E0EF1C63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근처 은행 찾기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기본 설정 좌표</a:t>
            </a:r>
            <a:r>
              <a:rPr lang="en-US" altLang="ko-KR" sz="4000" b="1" dirty="0">
                <a:effectLst/>
              </a:rPr>
              <a:t>(</a:t>
            </a:r>
            <a:r>
              <a:rPr lang="ko-KR" altLang="en-US" sz="4000" b="1" dirty="0">
                <a:effectLst/>
              </a:rPr>
              <a:t>멀티캠퍼스 역삼</a:t>
            </a:r>
            <a:r>
              <a:rPr lang="en-US" altLang="ko-KR" sz="4000" b="1" dirty="0">
                <a:effectLst/>
              </a:rPr>
              <a:t>)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지도, 스크린샷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DD3EA9-D7AE-D44D-3BCC-66595E20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63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0C346-549C-98BA-FE84-598BE32CE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DD834-BBDF-0316-FC41-F7FD3259FCE2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근처 은행 찾기 </a:t>
            </a:r>
            <a:r>
              <a:rPr lang="en-US" altLang="ko-KR" sz="4000" b="1" dirty="0">
                <a:effectLst/>
              </a:rPr>
              <a:t>– </a:t>
            </a:r>
            <a:r>
              <a:rPr lang="ko-KR" altLang="en-US" sz="4000" b="1" dirty="0">
                <a:effectLst/>
              </a:rPr>
              <a:t>커스텀 희망 은행 위치 마커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지도, 텍스트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D72434-C46A-D3EC-B493-63BC4CE7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72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2A624-F4CF-EECE-43FF-F710ED71D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4B4B08-E0D0-4E34-D1DC-35659FB3B1A5}"/>
              </a:ext>
            </a:extLst>
          </p:cNvPr>
          <p:cNvSpPr txBox="1"/>
          <p:nvPr/>
        </p:nvSpPr>
        <p:spPr>
          <a:xfrm>
            <a:off x="1417834" y="247095"/>
            <a:ext cx="1179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ffectLst/>
              </a:rPr>
              <a:t>경로 안내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" name="그림 3" descr="텍스트, 지도, 스크린샷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E6A05D-EFD5-30B8-07C5-02B175E0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980"/>
            <a:ext cx="14630400" cy="7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7890"/>
            <a:ext cx="8218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Smart Utility: 정교한 데이터 시각화</a:t>
            </a:r>
            <a:endParaRPr lang="en-US" sz="44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802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수치는 직관적이어야 합니다. Fin:D의 시각화 도구는 복잡한 계산을 즐거움으로 바꿉니다.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98351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795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금융 계산기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28578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예치 금액과 기간 설정에 따른 만기 수령액을 즉시 시뮬레이션합니다.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998351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795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실시간 현물 차트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35893" y="628578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금/은 시세 데이터를 Chart.js로 시각화하여 투자 타이밍을 놓치지 않게 돕습니다.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998351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795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금리 옵션 비교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77995" y="628578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기간별 금리 변동을 한눈에 확인하고 즉시 포트폴리오에 담을 수 있습니다.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" name="그림 12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F12ED4-7932-D19F-077E-5864F65F9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294" y="353854"/>
            <a:ext cx="4132540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Data Hub: 진화하는 마이페이지</a:t>
            </a:r>
            <a:endParaRPr lang="en-US" sz="2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0294" y="1013222"/>
            <a:ext cx="13729811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당신의 모든 금융 활동이 하나의 대시보드에 집약됩니다.</a:t>
            </a:r>
            <a:endParaRPr lang="en-US" sz="1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4" y="1363742"/>
            <a:ext cx="13729811" cy="62563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95791" y="3925169"/>
            <a:ext cx="2899244" cy="379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데이터 허브 대시보드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95791" y="4491925"/>
            <a:ext cx="2899244" cy="30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모든 금융 활동을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5995791" y="4846295"/>
            <a:ext cx="2899244" cy="303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하나로 집약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58142" y="4124724"/>
            <a:ext cx="3034093" cy="379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프로필 최적화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03065" y="4567338"/>
            <a:ext cx="3344245" cy="6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콘텐츠 기반 필터링 알고리즘으로 추천 업데이트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10690" y="5762570"/>
            <a:ext cx="3034093" cy="379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소셜 로그인 보안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55613" y="6298267"/>
            <a:ext cx="3344245" cy="303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전용 로직으로 개인정보 보호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075068" y="2012701"/>
            <a:ext cx="2069715" cy="337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실시간 자산 보기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456451" y="2576772"/>
            <a:ext cx="3306951" cy="36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대시보드에서 자산을 즉시 시각화</a:t>
            </a:r>
            <a:endParaRPr lang="en-US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EBFDC2-BD13-2B9E-1764-4762CF4BD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163" y="578406"/>
            <a:ext cx="7893368" cy="657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Community: 정보의 비대칭을 허물다</a:t>
            </a:r>
            <a:endParaRPr lang="en-US" sz="41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6163" y="1656397"/>
            <a:ext cx="1315807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검증된 정보와 생생한 사용자 리뷰를 결합하여 정보 탐색 시간을 단축합니다.</a:t>
            </a:r>
            <a:endParaRPr lang="en-US" sz="16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79" y="2365534"/>
            <a:ext cx="2524244" cy="252424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258" y="2365534"/>
            <a:ext cx="2524244" cy="252424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36163" y="5262324"/>
            <a:ext cx="4245769" cy="2389823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3"/>
          <p:cNvSpPr/>
          <p:nvPr/>
        </p:nvSpPr>
        <p:spPr>
          <a:xfrm>
            <a:off x="946428" y="5472589"/>
            <a:ext cx="631031" cy="631031"/>
          </a:xfrm>
          <a:prstGeom prst="roundRect">
            <a:avLst>
              <a:gd name="adj" fmla="val 1448912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902" y="5646063"/>
            <a:ext cx="283964" cy="2839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46428" y="6313884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Youtube API 연동</a:t>
            </a:r>
            <a:endParaRPr lang="en-US" sz="2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46428" y="6768703"/>
            <a:ext cx="382524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관심 종목 및 추천 상품과 관련된 양질의 영상을 자동으로 큐레이션합니다.</a:t>
            </a:r>
            <a:endParaRPr lang="en-US" sz="16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Shape 6"/>
          <p:cNvSpPr/>
          <p:nvPr/>
        </p:nvSpPr>
        <p:spPr>
          <a:xfrm>
            <a:off x="5192197" y="5262324"/>
            <a:ext cx="4245888" cy="2389823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7"/>
          <p:cNvSpPr/>
          <p:nvPr/>
        </p:nvSpPr>
        <p:spPr>
          <a:xfrm>
            <a:off x="5402461" y="5472589"/>
            <a:ext cx="631031" cy="631031"/>
          </a:xfrm>
          <a:prstGeom prst="roundRect">
            <a:avLst>
              <a:gd name="adj" fmla="val 1448912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5935" y="5646063"/>
            <a:ext cx="283964" cy="28396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402461" y="6313884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실시간 뉴스 피드</a:t>
            </a:r>
            <a:endParaRPr lang="en-US" sz="2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402461" y="6768703"/>
            <a:ext cx="3825359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Naver Search API를 통해 최신 금융 시장의 흐름을 실시간으로 제공합니다.</a:t>
            </a:r>
            <a:endParaRPr lang="en-US" sz="16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9648349" y="5262324"/>
            <a:ext cx="4245888" cy="2389823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1"/>
          <p:cNvSpPr/>
          <p:nvPr/>
        </p:nvSpPr>
        <p:spPr>
          <a:xfrm>
            <a:off x="9858613" y="5472589"/>
            <a:ext cx="631031" cy="631031"/>
          </a:xfrm>
          <a:prstGeom prst="roundRect">
            <a:avLst>
              <a:gd name="adj" fmla="val 14489123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32087" y="5646063"/>
            <a:ext cx="283964" cy="28396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858613" y="6214828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금융 커뮤니티</a:t>
            </a:r>
            <a:endParaRPr lang="en-US" sz="20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9858613" y="6582571"/>
            <a:ext cx="3825359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사회초년생들의 솔직한 금융 고민과 유용한 꿀팁을 자유롭게 나누는 소통 공간입니다.</a:t>
            </a:r>
            <a:endParaRPr lang="en-US" sz="16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1" name="그림 20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E53AA4-9628-0789-8AFA-4E10FC7C2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87873" y="7652147"/>
            <a:ext cx="1781424" cy="4801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8344614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Admin System: 투명하고 안전한 관리</a:t>
            </a:r>
            <a:endParaRPr lang="en-US" sz="4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익명성의 자유는 철저한 관리 시스템 위에서 보호됩니다.</a:t>
            </a:r>
            <a:endParaRPr lang="en-US" sz="1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5930" y="257139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관리자 전용 거버넌스</a:t>
            </a:r>
            <a:endParaRPr lang="en-US" sz="21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75930" y="3139559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일반 유저에게는 익명이지만, 관리자는 실명을 식별할 수 있는 </a:t>
            </a:r>
            <a:r>
              <a:rPr lang="en-US" sz="1700" b="1" dirty="0">
                <a:solidFill>
                  <a:srgbClr val="2150FE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이중 보안 시스템</a:t>
            </a: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을 갖추고 있습니다.</a:t>
            </a:r>
            <a:endParaRPr lang="en-US" sz="1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75930" y="4048363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ADMIN 권한:</a:t>
            </a: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악성 유저 및 부적절한 게시글 즉시 제어</a:t>
            </a:r>
            <a:endParaRPr lang="en-US" sz="1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75930" y="4480560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원클릭 삭제 기능:</a:t>
            </a:r>
            <a:r>
              <a:rPr lang="en-US" sz="17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 휴지통 아이콘을 통한 실시간 커뮤니티 정화</a:t>
            </a:r>
            <a:endParaRPr lang="en-US" sz="17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75930" y="5034677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48" y="2599015"/>
            <a:ext cx="4906923" cy="4906923"/>
          </a:xfrm>
          <a:prstGeom prst="rect">
            <a:avLst/>
          </a:prstGeom>
        </p:spPr>
      </p:pic>
      <p:pic>
        <p:nvPicPr>
          <p:cNvPr id="11" name="그림 10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A144A9-BAFF-777A-8B38-4555322E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7873" y="7505937"/>
            <a:ext cx="1781424" cy="6263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O2O Service: 온라인에서 오프라인까지</a:t>
            </a:r>
            <a:endParaRPr lang="en-US" sz="44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6433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앱 안의 추천을 넘어, 실제 은행 업무로 이어지는 마지막 단계를 책임집니다.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61360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4881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내 주변 은행 찾기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641074" y="397859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Kakao Maps API 기반으로 실시간 위치별 은행 마커 표시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622244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4849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최적 경로 안내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641074" y="533947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Kakao Mobility API를 활용한 도보 및 교통 최적 경로 시각화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983129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6209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Crimson Pro Semi Bold" pitchFamily="34" charset="-120"/>
              </a:rPr>
              <a:t>오프라인 연계 완료</a:t>
            </a:r>
            <a:endParaRPr lang="en-US" sz="2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641074" y="67003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Heebo" pitchFamily="34" charset="-120"/>
              </a:rPr>
              <a:t>온라인의 편리함과 오프라인의 신뢰를 하나로 연결</a:t>
            </a:r>
            <a:endParaRPr lang="en-US" sz="17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25089F-8776-47B3-C06F-D0DF61C27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7873" y="7418303"/>
            <a:ext cx="1781424" cy="7140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853</Words>
  <Application>Microsoft Office PowerPoint</Application>
  <PresentationFormat>사용자 지정</PresentationFormat>
  <Paragraphs>137</Paragraphs>
  <Slides>45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Noto Sans KR</vt:lpstr>
      <vt:lpstr>Crimson Pro Semi Bold</vt:lpstr>
      <vt:lpstr>Arial</vt:lpstr>
      <vt:lpstr>휴먼둥근헤드라인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미성 김</cp:lastModifiedBy>
  <cp:revision>11</cp:revision>
  <dcterms:created xsi:type="dcterms:W3CDTF">2025-12-25T15:04:00Z</dcterms:created>
  <dcterms:modified xsi:type="dcterms:W3CDTF">2025-12-25T17:01:15Z</dcterms:modified>
</cp:coreProperties>
</file>